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4" r:id="rId2"/>
    <p:sldId id="309" r:id="rId3"/>
    <p:sldId id="29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99" r:id="rId12"/>
    <p:sldId id="283" r:id="rId13"/>
    <p:sldId id="292" r:id="rId14"/>
    <p:sldId id="293" r:id="rId15"/>
    <p:sldId id="294" r:id="rId16"/>
    <p:sldId id="295" r:id="rId17"/>
    <p:sldId id="284" r:id="rId18"/>
    <p:sldId id="285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如要解约，可问班级小助手（注意：解约只有一次）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20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7200" dirty="0"/>
              <a:t>2</a:t>
            </a:r>
            <a:r>
              <a:rPr lang="en-US" altLang="zh-CN" sz="7200" dirty="0"/>
              <a:t>3</a:t>
            </a:r>
            <a:r>
              <a:rPr lang="zh-CN" altLang="en-US" sz="7200" dirty="0"/>
              <a:t>届毕业生材料解读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4515" y="4085908"/>
            <a:ext cx="9144000" cy="1655762"/>
          </a:xfrm>
        </p:spPr>
        <p:txBody>
          <a:bodyPr/>
          <a:lstStyle/>
          <a:p>
            <a:endParaRPr lang="zh-CN" altLang="en-US"/>
          </a:p>
          <a:p>
            <a:pPr algn="r"/>
            <a:r>
              <a:rPr lang="zh-CN" altLang="en-US"/>
              <a:t> </a:t>
            </a:r>
            <a:r>
              <a:rPr lang="zh-CN" altLang="en-US" sz="2800"/>
              <a:t>——商贸招生就业服务中心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跟踪调查表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自行打印 </a:t>
            </a:r>
          </a:p>
        </p:txBody>
      </p:sp>
    </p:spTree>
    <p:extLst>
      <p:ext uri="{BB962C8B-B14F-4D97-AF65-F5344CB8AC3E}">
        <p14:creationId xmlns:p14="http://schemas.microsoft.com/office/powerpoint/2010/main" val="219993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339840" y="727075"/>
            <a:ext cx="5505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时间按当时签订的日期写，敲就业协议书上的公章，与协议书上的章一致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2870CA-DB5B-EFE4-7D29-D7C7DC242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114"/>
            <a:ext cx="6230219" cy="62778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36959B-5CD3-CF01-9361-C5C95D652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4" r="7027"/>
          <a:stretch/>
        </p:blipFill>
        <p:spPr>
          <a:xfrm>
            <a:off x="6339840" y="1575556"/>
            <a:ext cx="5394960" cy="49536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884680"/>
            <a:ext cx="8595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就业诚信承诺书</a:t>
            </a:r>
          </a:p>
          <a:p>
            <a:endParaRPr lang="zh-CN" altLang="en-US" sz="6000" dirty="0"/>
          </a:p>
        </p:txBody>
      </p:sp>
      <p:sp>
        <p:nvSpPr>
          <p:cNvPr id="4" name="文本框 3"/>
          <p:cNvSpPr txBox="1"/>
          <p:nvPr/>
        </p:nvSpPr>
        <p:spPr>
          <a:xfrm>
            <a:off x="489585" y="3454400"/>
            <a:ext cx="4152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日期为当时签订日期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CA7BEC1-4531-BA74-8EFD-BD39F090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527"/>
            <a:ext cx="4791744" cy="6239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毕业生登记表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WeChatcef1225c30ee2e692c8816492891c5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15" y="-48260"/>
            <a:ext cx="6610985" cy="68668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353945" y="6105525"/>
            <a:ext cx="31750" cy="412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27295" y="5429250"/>
            <a:ext cx="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15744D84-D596-FBFF-74FE-46DD0DD0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73" y="365125"/>
            <a:ext cx="4353533" cy="61825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91604410889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15" y="4196715"/>
            <a:ext cx="7202170" cy="2628265"/>
          </a:xfrm>
          <a:prstGeom prst="rect">
            <a:avLst/>
          </a:prstGeom>
        </p:spPr>
      </p:pic>
      <p:pic>
        <p:nvPicPr>
          <p:cNvPr id="2" name="图片 1" descr="471604410781_.pic_h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575" y="-168910"/>
            <a:ext cx="6110605" cy="71964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21400" y="2507615"/>
            <a:ext cx="59582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“家庭主要成员”是指直系亲属（父母和爱人、子女）。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31255" y="610870"/>
            <a:ext cx="57384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/>
              <a:t>联系不上班主任，证明人可以写同学或者其他老师的名字，联系方式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01604410904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0" y="-16510"/>
            <a:ext cx="5505450" cy="708596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3876675" y="1320165"/>
            <a:ext cx="10795" cy="179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4278630" y="6329045"/>
            <a:ext cx="20955" cy="20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83D125E-92A9-18C5-7DE5-E45E23826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03614"/>
            <a:ext cx="6330949" cy="6400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16650" y="1066165"/>
            <a:ext cx="4342765" cy="28613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今</a:t>
            </a:r>
            <a:r>
              <a:rPr lang="zh-CN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年</a:t>
            </a:r>
            <a:r>
              <a:rPr lang="en-US" altLang="zh-CN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r>
              <a:rPr lang="zh-CN" altLang="en-US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月份考上了再上交的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3FA6319-7A7B-E9CA-6C7F-22D354DC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28" y="386911"/>
            <a:ext cx="4972744" cy="62873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1355" y="2541270"/>
            <a:ext cx="11202035" cy="1325880"/>
          </a:xfrm>
        </p:spPr>
        <p:txBody>
          <a:bodyPr/>
          <a:lstStyle/>
          <a:p>
            <a:r>
              <a:rPr lang="zh-CN" altLang="en-US"/>
              <a:t>商贸就业服务中心祝各位毕业生们前程似锦！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78DF64-4073-B952-48EA-1CC3B14C8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1"/>
          <a:stretch/>
        </p:blipFill>
        <p:spPr>
          <a:xfrm>
            <a:off x="948104" y="110047"/>
            <a:ext cx="8345065" cy="15426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D915C4-1844-B043-65DC-04AF81FB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4" y="1752358"/>
            <a:ext cx="8345065" cy="19814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71061F-5621-57CB-ED48-2BE24153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744" y="3833493"/>
            <a:ext cx="8345065" cy="15623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A225D4-7137-9534-3C0F-31DA8535B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05" y="5495469"/>
            <a:ext cx="708758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就业协议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如何网上申请  申请的具体流程</a:t>
            </a:r>
            <a:endParaRPr lang="zh-CN" alt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F361ADA-7471-32F9-06CC-5958F2A518D4}"/>
              </a:ext>
            </a:extLst>
          </p:cNvPr>
          <p:cNvSpPr txBox="1"/>
          <p:nvPr/>
        </p:nvSpPr>
        <p:spPr>
          <a:xfrm>
            <a:off x="895350" y="694462"/>
            <a:ext cx="75679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、学生在“浙江省大学生网上就业市场” （</a:t>
            </a:r>
            <a:r>
              <a:rPr lang="en-US" altLang="zh-CN" sz="2800" dirty="0"/>
              <a:t>http://www.ejobmart.cn/</a:t>
            </a:r>
            <a:r>
              <a:rPr lang="zh-CN" altLang="en-US" sz="2800" dirty="0"/>
              <a:t>）进行申请就业协议（账号：学号，初始密码：身份证后 </a:t>
            </a:r>
            <a:r>
              <a:rPr lang="en-US" altLang="zh-CN" sz="2800" dirty="0"/>
              <a:t>8 </a:t>
            </a:r>
            <a:r>
              <a:rPr lang="zh-CN" altLang="en-US" sz="2800" dirty="0"/>
              <a:t>位，登录不了可从忘记密码通过身份 证号重置密码）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D14F07-FA0A-93B2-D473-D5B0211A2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429000"/>
            <a:ext cx="8649907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6564CD8-0176-8E1F-A761-54A126F50928}"/>
              </a:ext>
            </a:extLst>
          </p:cNvPr>
          <p:cNvSpPr txBox="1"/>
          <p:nvPr/>
        </p:nvSpPr>
        <p:spPr>
          <a:xfrm>
            <a:off x="281305" y="602785"/>
            <a:ext cx="2695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点击</a:t>
            </a:r>
            <a:r>
              <a:rPr lang="zh-CN" altLang="en-US" sz="2400" dirty="0">
                <a:solidFill>
                  <a:srgbClr val="FF0000"/>
                </a:solidFill>
              </a:rPr>
              <a:t>左下角</a:t>
            </a:r>
            <a:r>
              <a:rPr lang="zh-CN" altLang="en-US" sz="2400" dirty="0"/>
              <a:t>的申请纸质协议书（格式可能有所变更 ，如需不明白，可问班级就业小助手进行解答）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534D1D8-F5FF-A584-64DE-F00FE5C3D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" t="3150" r="2627"/>
          <a:stretch/>
        </p:blipFill>
        <p:spPr>
          <a:xfrm>
            <a:off x="3295650" y="399585"/>
            <a:ext cx="8543925" cy="645841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9047AB8-FA8B-38C8-77BE-83EFE8BDCA79}"/>
              </a:ext>
            </a:extLst>
          </p:cNvPr>
          <p:cNvSpPr txBox="1"/>
          <p:nvPr/>
        </p:nvSpPr>
        <p:spPr>
          <a:xfrm>
            <a:off x="281305" y="3289738"/>
            <a:ext cx="3152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信用代码不清楚，可上企查查上进行搜索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E8352D6-7D15-9FFF-55A1-90B74B371EA3}"/>
              </a:ext>
            </a:extLst>
          </p:cNvPr>
          <p:cNvSpPr/>
          <p:nvPr/>
        </p:nvSpPr>
        <p:spPr>
          <a:xfrm>
            <a:off x="3505200" y="6267450"/>
            <a:ext cx="2152650" cy="590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C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999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70B8B08B-04C2-95EE-F856-CDA7CE9399E7}"/>
              </a:ext>
            </a:extLst>
          </p:cNvPr>
          <p:cNvSpPr txBox="1"/>
          <p:nvPr/>
        </p:nvSpPr>
        <p:spPr>
          <a:xfrm>
            <a:off x="619125" y="882551"/>
            <a:ext cx="22193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、学院网上审核、学校网上审核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4.</a:t>
            </a:r>
            <a:r>
              <a:rPr lang="zh-CN" altLang="en-US" sz="2400" dirty="0"/>
              <a:t>、审核通过以后在申请页面选择“下载纸质协议书”，保存到本地并打印。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9C1DC4-17BD-9D94-43A1-C69BFC96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23456"/>
            <a:ext cx="5630061" cy="54585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E1FF52-AC58-8FEE-552E-C57B006D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511" y="1761892"/>
            <a:ext cx="365811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758D8D-4DCB-38D2-A3D2-A4BD6583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475359"/>
            <a:ext cx="9192908" cy="6382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2567530-EECF-A3EC-0748-7FD39F241672}"/>
              </a:ext>
            </a:extLst>
          </p:cNvPr>
          <p:cNvSpPr txBox="1"/>
          <p:nvPr/>
        </p:nvSpPr>
        <p:spPr>
          <a:xfrm>
            <a:off x="74295" y="615397"/>
            <a:ext cx="23736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注意：打印纸质就业协议（正反打印，一式三份，每一份都要盖章。）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BD3A8C-1C3E-0E81-10F4-C80EDA2B145A}"/>
              </a:ext>
            </a:extLst>
          </p:cNvPr>
          <p:cNvSpPr txBox="1"/>
          <p:nvPr/>
        </p:nvSpPr>
        <p:spPr>
          <a:xfrm>
            <a:off x="3028949" y="428041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公司公章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8A3579-4A2B-E1C3-B31D-249234AB0089}"/>
              </a:ext>
            </a:extLst>
          </p:cNvPr>
          <p:cNvSpPr txBox="1"/>
          <p:nvPr/>
        </p:nvSpPr>
        <p:spPr>
          <a:xfrm>
            <a:off x="4205287" y="4280416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人才市场章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74CF42-B324-C886-A9B3-BE50E72D39DF}"/>
              </a:ext>
            </a:extLst>
          </p:cNvPr>
          <p:cNvSpPr txBox="1"/>
          <p:nvPr/>
        </p:nvSpPr>
        <p:spPr>
          <a:xfrm>
            <a:off x="5819775" y="474208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签名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1581DE4-26EA-E1F6-A8BE-68AB8C045695}"/>
              </a:ext>
            </a:extLst>
          </p:cNvPr>
          <p:cNvCxnSpPr/>
          <p:nvPr/>
        </p:nvCxnSpPr>
        <p:spPr>
          <a:xfrm flipH="1">
            <a:off x="2085975" y="4926746"/>
            <a:ext cx="2247900" cy="184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BD51BE6-671E-7AF2-BB48-A934C5BCF92F}"/>
              </a:ext>
            </a:extLst>
          </p:cNvPr>
          <p:cNvSpPr txBox="1"/>
          <p:nvPr/>
        </p:nvSpPr>
        <p:spPr>
          <a:xfrm>
            <a:off x="477520" y="4780082"/>
            <a:ext cx="1828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如需无法盖到人才市场章，可用接收函代替</a:t>
            </a:r>
          </a:p>
        </p:txBody>
      </p:sp>
    </p:spTree>
    <p:extLst>
      <p:ext uri="{BB962C8B-B14F-4D97-AF65-F5344CB8AC3E}">
        <p14:creationId xmlns:p14="http://schemas.microsoft.com/office/powerpoint/2010/main" val="129260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AFA900C-F18B-579F-60DF-993B4591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05" y="752110"/>
            <a:ext cx="4048690" cy="522042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49441DB-CC6D-2387-7D94-FB23A0D66148}"/>
              </a:ext>
            </a:extLst>
          </p:cNvPr>
          <p:cNvSpPr txBox="1"/>
          <p:nvPr/>
        </p:nvSpPr>
        <p:spPr>
          <a:xfrm>
            <a:off x="114300" y="97789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右图是高校毕业生就业接收函，上面一般都有档案转寄单位、地址、电话， 准确填写即可。（部分地区开通，在浙里办 </a:t>
            </a:r>
            <a:r>
              <a:rPr lang="en-US" altLang="zh-CN" sz="2400" dirty="0"/>
              <a:t>APP </a:t>
            </a:r>
            <a:r>
              <a:rPr lang="zh-CN" altLang="en-US" sz="2400" dirty="0"/>
              <a:t>或支 付宝查找办理）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D437C8-0CAA-EBFE-BBFF-EA51A35BA2B2}"/>
              </a:ext>
            </a:extLst>
          </p:cNvPr>
          <p:cNvSpPr txBox="1"/>
          <p:nvPr/>
        </p:nvSpPr>
        <p:spPr>
          <a:xfrm>
            <a:off x="608330" y="2971623"/>
            <a:ext cx="39433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注意：第一种：如果就业地与生源地一致，按就业地的方法进行申请接收函。</a:t>
            </a:r>
            <a:endParaRPr lang="en-US" altLang="zh-CN" sz="2400" dirty="0"/>
          </a:p>
          <a:p>
            <a:r>
              <a:rPr lang="zh-CN" altLang="en-US" sz="2400" dirty="0"/>
              <a:t>第二种：如果回生源地工作，则不需要申请接收函，只需在协议第二个写上回生源地即可。</a:t>
            </a:r>
          </a:p>
        </p:txBody>
      </p:sp>
    </p:spTree>
    <p:extLst>
      <p:ext uri="{BB962C8B-B14F-4D97-AF65-F5344CB8AC3E}">
        <p14:creationId xmlns:p14="http://schemas.microsoft.com/office/powerpoint/2010/main" val="145927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480C2F0-1548-95E1-3C77-CA05F72ACB0F}"/>
              </a:ext>
            </a:extLst>
          </p:cNvPr>
          <p:cNvSpPr txBox="1"/>
          <p:nvPr/>
        </p:nvSpPr>
        <p:spPr>
          <a:xfrm>
            <a:off x="4124960" y="2133600"/>
            <a:ext cx="36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5.</a:t>
            </a:r>
            <a:r>
              <a:rPr lang="zh-CN" altLang="en-US" sz="2400" dirty="0"/>
              <a:t>做完以上程序，将就业协议和接收函（如有）拍照发给各个班级小助手，令其帮忙录入。</a:t>
            </a:r>
          </a:p>
        </p:txBody>
      </p:sp>
    </p:spTree>
    <p:extLst>
      <p:ext uri="{BB962C8B-B14F-4D97-AF65-F5344CB8AC3E}">
        <p14:creationId xmlns:p14="http://schemas.microsoft.com/office/powerpoint/2010/main" val="155530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410</Words>
  <Application>Microsoft Office PowerPoint</Application>
  <PresentationFormat>宽屏</PresentationFormat>
  <Paragraphs>32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主题</vt:lpstr>
      <vt:lpstr>23届毕业生材料解读</vt:lpstr>
      <vt:lpstr>PowerPoint 演示文稿</vt:lpstr>
      <vt:lpstr>就业协议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跟踪调查表</vt:lpstr>
      <vt:lpstr>PowerPoint 演示文稿</vt:lpstr>
      <vt:lpstr>PowerPoint 演示文稿</vt:lpstr>
      <vt:lpstr>毕业生登记表</vt:lpstr>
      <vt:lpstr>PowerPoint 演示文稿</vt:lpstr>
      <vt:lpstr>PowerPoint 演示文稿</vt:lpstr>
      <vt:lpstr>PowerPoint 演示文稿</vt:lpstr>
      <vt:lpstr>PowerPoint 演示文稿</vt:lpstr>
      <vt:lpstr>商贸就业服务中心祝各位毕业生们前程似锦！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lujialing</dc:creator>
  <cp:lastModifiedBy>池 聪丽</cp:lastModifiedBy>
  <cp:revision>9</cp:revision>
  <dcterms:created xsi:type="dcterms:W3CDTF">2020-11-05T09:48:00Z</dcterms:created>
  <dcterms:modified xsi:type="dcterms:W3CDTF">2023-03-06T04:52:22Z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